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</p:sldMasterIdLst>
  <p:notesMasterIdLst>
    <p:notesMasterId r:id="rId12"/>
  </p:notesMasterIdLst>
  <p:sldIdLst>
    <p:sldId id="256" r:id="rId3"/>
    <p:sldId id="360" r:id="rId4"/>
    <p:sldId id="370" r:id="rId5"/>
    <p:sldId id="371" r:id="rId6"/>
    <p:sldId id="372" r:id="rId7"/>
    <p:sldId id="373" r:id="rId8"/>
    <p:sldId id="374" r:id="rId9"/>
    <p:sldId id="375" r:id="rId10"/>
    <p:sldId id="368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D59"/>
    <a:srgbClr val="F0F0F0"/>
    <a:srgbClr val="B40825"/>
    <a:srgbClr val="16A695"/>
    <a:srgbClr val="E18D77"/>
    <a:srgbClr val="245098"/>
    <a:srgbClr val="BD6CD6"/>
    <a:srgbClr val="CA8ADE"/>
    <a:srgbClr val="34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6283" autoAdjust="0"/>
  </p:normalViewPr>
  <p:slideViewPr>
    <p:cSldViewPr snapToGrid="0">
      <p:cViewPr varScale="1">
        <p:scale>
          <a:sx n="78" d="100"/>
          <a:sy n="78" d="100"/>
        </p:scale>
        <p:origin x="31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31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Ohana" userId="0bd7b16f-cf44-4a3f-8d10-cb99a00f3cab" providerId="ADAL" clId="{CA6A15ED-6820-42CF-AF19-46EFF3E26303}"/>
    <pc:docChg chg="undo redo custSel addSld delSld modSld sldOrd modMainMaster">
      <pc:chgData name="Vanessa Ohana" userId="0bd7b16f-cf44-4a3f-8d10-cb99a00f3cab" providerId="ADAL" clId="{CA6A15ED-6820-42CF-AF19-46EFF3E26303}" dt="2025-07-15T08:19:07.102" v="4134" actId="20577"/>
      <pc:docMkLst>
        <pc:docMk/>
      </pc:docMkLst>
      <pc:sldChg chg="addSp delSp modSp mod">
        <pc:chgData name="Vanessa Ohana" userId="0bd7b16f-cf44-4a3f-8d10-cb99a00f3cab" providerId="ADAL" clId="{CA6A15ED-6820-42CF-AF19-46EFF3E26303}" dt="2025-07-07T15:26:23.393" v="3829"/>
        <pc:sldMkLst>
          <pc:docMk/>
          <pc:sldMk cId="2901321847" sldId="256"/>
        </pc:sldMkLst>
      </pc:sldChg>
      <pc:sldChg chg="addSp delSp modSp add mod">
        <pc:chgData name="Vanessa Ohana" userId="0bd7b16f-cf44-4a3f-8d10-cb99a00f3cab" providerId="ADAL" clId="{CA6A15ED-6820-42CF-AF19-46EFF3E26303}" dt="2025-07-15T08:19:07.102" v="4134" actId="20577"/>
        <pc:sldMkLst>
          <pc:docMk/>
          <pc:sldMk cId="1734253047" sldId="344"/>
        </pc:sldMkLst>
      </pc:sldChg>
      <pc:sldChg chg="addSp delSp modSp mod ord">
        <pc:chgData name="Vanessa Ohana" userId="0bd7b16f-cf44-4a3f-8d10-cb99a00f3cab" providerId="ADAL" clId="{CA6A15ED-6820-42CF-AF19-46EFF3E26303}" dt="2025-07-08T09:02:43.834" v="4082" actId="20577"/>
        <pc:sldMkLst>
          <pc:docMk/>
          <pc:sldMk cId="985829795" sldId="351"/>
        </pc:sldMkLst>
      </pc:sldChg>
      <pc:sldChg chg="addSp delSp modSp add mod">
        <pc:chgData name="Vanessa Ohana" userId="0bd7b16f-cf44-4a3f-8d10-cb99a00f3cab" providerId="ADAL" clId="{CA6A15ED-6820-42CF-AF19-46EFF3E26303}" dt="2025-07-08T09:04:00.770" v="4097" actId="14100"/>
        <pc:sldMkLst>
          <pc:docMk/>
          <pc:sldMk cId="615386664" sldId="361"/>
        </pc:sldMkLst>
      </pc:sldChg>
      <pc:sldChg chg="addSp delSp modSp add mod">
        <pc:chgData name="Vanessa Ohana" userId="0bd7b16f-cf44-4a3f-8d10-cb99a00f3cab" providerId="ADAL" clId="{CA6A15ED-6820-42CF-AF19-46EFF3E26303}" dt="2025-07-08T09:10:22.551" v="4108" actId="20577"/>
        <pc:sldMkLst>
          <pc:docMk/>
          <pc:sldMk cId="1780225516" sldId="362"/>
        </pc:sldMkLst>
      </pc:sldChg>
      <pc:sldChg chg="addSp delSp modSp add mod ord">
        <pc:chgData name="Vanessa Ohana" userId="0bd7b16f-cf44-4a3f-8d10-cb99a00f3cab" providerId="ADAL" clId="{CA6A15ED-6820-42CF-AF19-46EFF3E26303}" dt="2025-07-07T15:21:16.653" v="3809" actId="1076"/>
        <pc:sldMkLst>
          <pc:docMk/>
          <pc:sldMk cId="2493445811" sldId="363"/>
        </pc:sldMkLst>
      </pc:sldChg>
      <pc:sldChg chg="addSp delSp modSp add mod ord">
        <pc:chgData name="Vanessa Ohana" userId="0bd7b16f-cf44-4a3f-8d10-cb99a00f3cab" providerId="ADAL" clId="{CA6A15ED-6820-42CF-AF19-46EFF3E26303}" dt="2025-07-08T08:56:25.671" v="4026" actId="14100"/>
        <pc:sldMkLst>
          <pc:docMk/>
          <pc:sldMk cId="448662359" sldId="364"/>
        </pc:sldMkLst>
      </pc:sldChg>
      <pc:sldChg chg="addSp delSp modSp add mod ord">
        <pc:chgData name="Vanessa Ohana" userId="0bd7b16f-cf44-4a3f-8d10-cb99a00f3cab" providerId="ADAL" clId="{CA6A15ED-6820-42CF-AF19-46EFF3E26303}" dt="2025-07-08T09:05:46.332" v="4100" actId="20577"/>
        <pc:sldMkLst>
          <pc:docMk/>
          <pc:sldMk cId="3949933733" sldId="365"/>
        </pc:sldMkLst>
      </pc:sldChg>
      <pc:sldChg chg="addSp delSp modSp add mod ord">
        <pc:chgData name="Vanessa Ohana" userId="0bd7b16f-cf44-4a3f-8d10-cb99a00f3cab" providerId="ADAL" clId="{CA6A15ED-6820-42CF-AF19-46EFF3E26303}" dt="2025-07-08T09:05:15.341" v="4098" actId="14100"/>
        <pc:sldMkLst>
          <pc:docMk/>
          <pc:sldMk cId="2100309423" sldId="366"/>
        </pc:sldMkLst>
      </pc:sldChg>
      <pc:sldChg chg="addSp delSp modSp add mod">
        <pc:chgData name="Vanessa Ohana" userId="0bd7b16f-cf44-4a3f-8d10-cb99a00f3cab" providerId="ADAL" clId="{CA6A15ED-6820-42CF-AF19-46EFF3E26303}" dt="2025-07-08T09:16:20.618" v="4126" actId="14100"/>
        <pc:sldMkLst>
          <pc:docMk/>
          <pc:sldMk cId="1238792612" sldId="367"/>
        </pc:sldMkLst>
      </pc:sldChg>
      <pc:sldChg chg="new del">
        <pc:chgData name="Vanessa Ohana" userId="0bd7b16f-cf44-4a3f-8d10-cb99a00f3cab" providerId="ADAL" clId="{CA6A15ED-6820-42CF-AF19-46EFF3E26303}" dt="2025-07-07T15:30:16.277" v="3833" actId="2696"/>
        <pc:sldMkLst>
          <pc:docMk/>
          <pc:sldMk cId="1712644918" sldId="368"/>
        </pc:sldMkLst>
      </pc:sldChg>
      <pc:sldChg chg="add">
        <pc:chgData name="Vanessa Ohana" userId="0bd7b16f-cf44-4a3f-8d10-cb99a00f3cab" providerId="ADAL" clId="{CA6A15ED-6820-42CF-AF19-46EFF3E26303}" dt="2025-07-08T08:25:15.773" v="3836"/>
        <pc:sldMkLst>
          <pc:docMk/>
          <pc:sldMk cId="2428935190" sldId="368"/>
        </pc:sldMkLst>
      </pc:sldChg>
      <pc:sldChg chg="new del">
        <pc:chgData name="Vanessa Ohana" userId="0bd7b16f-cf44-4a3f-8d10-cb99a00f3cab" providerId="ADAL" clId="{CA6A15ED-6820-42CF-AF19-46EFF3E26303}" dt="2025-07-07T15:31:22.942" v="3835" actId="2696"/>
        <pc:sldMkLst>
          <pc:docMk/>
          <pc:sldMk cId="2520832888" sldId="368"/>
        </pc:sldMkLst>
      </pc:sldChg>
      <pc:sldMasterChg chg="modSldLayout">
        <pc:chgData name="Vanessa Ohana" userId="0bd7b16f-cf44-4a3f-8d10-cb99a00f3cab" providerId="ADAL" clId="{CA6A15ED-6820-42CF-AF19-46EFF3E26303}" dt="2025-07-15T08:17:29.757" v="4132" actId="14100"/>
        <pc:sldMasterMkLst>
          <pc:docMk/>
          <pc:sldMasterMk cId="4062954560" sldId="2147483672"/>
        </pc:sldMasterMkLst>
        <pc:sldLayoutChg chg="modSp mod">
          <pc:chgData name="Vanessa Ohana" userId="0bd7b16f-cf44-4a3f-8d10-cb99a00f3cab" providerId="ADAL" clId="{CA6A15ED-6820-42CF-AF19-46EFF3E26303}" dt="2025-07-15T08:17:29.757" v="4132" actId="14100"/>
          <pc:sldLayoutMkLst>
            <pc:docMk/>
            <pc:sldMasterMk cId="4062954560" sldId="2147483672"/>
            <pc:sldLayoutMk cId="811287250" sldId="2147483685"/>
          </pc:sldLayoutMkLst>
        </pc:sldLayoutChg>
      </pc:sldMasterChg>
    </pc:docChg>
  </pc:docChgLst>
  <pc:docChgLst>
    <pc:chgData name="Vanessa Ohana" userId="0bd7b16f-cf44-4a3f-8d10-cb99a00f3cab" providerId="ADAL" clId="{F6EC503F-F065-4C21-9AEF-0A55E5E5014C}"/>
    <pc:docChg chg="modSld">
      <pc:chgData name="Vanessa Ohana" userId="0bd7b16f-cf44-4a3f-8d10-cb99a00f3cab" providerId="ADAL" clId="{F6EC503F-F065-4C21-9AEF-0A55E5E5014C}" dt="2025-09-25T15:30:29.729" v="0" actId="20577"/>
      <pc:docMkLst>
        <pc:docMk/>
      </pc:docMkLst>
      <pc:sldChg chg="modSp mod">
        <pc:chgData name="Vanessa Ohana" userId="0bd7b16f-cf44-4a3f-8d10-cb99a00f3cab" providerId="ADAL" clId="{F6EC503F-F065-4C21-9AEF-0A55E5E5014C}" dt="2025-09-25T15:30:29.729" v="0" actId="20577"/>
        <pc:sldMkLst>
          <pc:docMk/>
          <pc:sldMk cId="2428935190" sldId="368"/>
        </pc:sldMkLst>
        <pc:spChg chg="mod">
          <ac:chgData name="Vanessa Ohana" userId="0bd7b16f-cf44-4a3f-8d10-cb99a00f3cab" providerId="ADAL" clId="{F6EC503F-F065-4C21-9AEF-0A55E5E5014C}" dt="2025-09-25T15:30:29.729" v="0" actId="20577"/>
          <ac:spMkLst>
            <pc:docMk/>
            <pc:sldMk cId="2428935190" sldId="368"/>
            <ac:spMk id="7" creationId="{7C846F97-B6D5-3ABA-6672-FAE05E30B3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2DDF9-7FE5-453D-A4A0-63EF55588BA1}" type="datetimeFigureOut">
              <a:rPr lang="fr-FR" smtClean="0"/>
              <a:t>23/10/2025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DD1E9-B528-491B-9299-8AFACB3978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68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46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647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329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031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2C55C457-D4E5-E20A-CCCF-77B40F8A91C0}"/>
              </a:ext>
            </a:extLst>
          </p:cNvPr>
          <p:cNvSpPr/>
          <p:nvPr userDrawn="1"/>
        </p:nvSpPr>
        <p:spPr>
          <a:xfrm>
            <a:off x="4145920" y="4262511"/>
            <a:ext cx="2712080" cy="5643489"/>
          </a:xfrm>
          <a:custGeom>
            <a:avLst/>
            <a:gdLst/>
            <a:ahLst/>
            <a:cxnLst/>
            <a:rect l="l" t="t" r="r" b="b"/>
            <a:pathLst>
              <a:path w="2988310" h="6723380">
                <a:moveTo>
                  <a:pt x="2987992" y="0"/>
                </a:moveTo>
                <a:lnTo>
                  <a:pt x="0" y="0"/>
                </a:lnTo>
                <a:lnTo>
                  <a:pt x="0" y="6722999"/>
                </a:lnTo>
                <a:lnTo>
                  <a:pt x="2987992" y="6722999"/>
                </a:lnTo>
                <a:lnTo>
                  <a:pt x="2987992" y="0"/>
                </a:lnTo>
                <a:close/>
              </a:path>
            </a:pathLst>
          </a:custGeom>
          <a:solidFill>
            <a:srgbClr val="232D59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81A2FC-BDDD-DC95-427F-78CB6009C2DB}"/>
              </a:ext>
            </a:extLst>
          </p:cNvPr>
          <p:cNvSpPr txBox="1"/>
          <p:nvPr userDrawn="1"/>
        </p:nvSpPr>
        <p:spPr>
          <a:xfrm>
            <a:off x="246284" y="9611296"/>
            <a:ext cx="1623322" cy="19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35" b="0" i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LE MANAGEMENT - 2025</a:t>
            </a:r>
            <a:endParaRPr lang="fr-FR" sz="635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object 31">
            <a:extLst>
              <a:ext uri="{FF2B5EF4-FFF2-40B4-BE49-F238E27FC236}">
                <a16:creationId xmlns:a16="http://schemas.microsoft.com/office/drawing/2014/main" id="{2378A6BB-DEC2-CFC8-384A-5BED5923873E}"/>
              </a:ext>
            </a:extLst>
          </p:cNvPr>
          <p:cNvSpPr txBox="1"/>
          <p:nvPr userDrawn="1"/>
        </p:nvSpPr>
        <p:spPr>
          <a:xfrm>
            <a:off x="4499604" y="9176444"/>
            <a:ext cx="2112111" cy="50036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algn="l">
              <a:lnSpc>
                <a:spcPct val="150000"/>
              </a:lnSpc>
              <a:spcBef>
                <a:spcPts val="91"/>
              </a:spcBef>
            </a:pPr>
            <a:r>
              <a:rPr sz="726" b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Intéressé</a:t>
            </a:r>
            <a:r>
              <a:rPr lang="fr-FR" sz="726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(e)</a:t>
            </a:r>
            <a:r>
              <a:rPr sz="726" b="1" spc="-23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spc="-23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? </a:t>
            </a:r>
            <a:r>
              <a: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Contactez-nous pour recevoir le programme détaillé de ce parcours :</a:t>
            </a:r>
            <a:endParaRPr sz="726" dirty="0">
              <a:latin typeface="Poppins" pitchFamily="2" charset="77"/>
              <a:cs typeface="Poppins" pitchFamily="2" charset="77"/>
            </a:endParaRPr>
          </a:p>
          <a:p>
            <a:pPr algn="l">
              <a:lnSpc>
                <a:spcPct val="150000"/>
              </a:lnSpc>
            </a:pPr>
            <a:r>
              <a:rPr lang="fr-FR" sz="726" b="1" u="sng" dirty="0">
                <a:solidFill>
                  <a:srgbClr val="DE4D40"/>
                </a:solidFill>
                <a:latin typeface="Poppins" pitchFamily="2" charset="77"/>
                <a:cs typeface="Poppins" pitchFamily="2" charset="77"/>
              </a:rPr>
              <a:t>eclairezmoi@ajc-ingenierie.fr</a:t>
            </a:r>
            <a:endParaRPr sz="726" u="sng" dirty="0">
              <a:solidFill>
                <a:srgbClr val="DE4D4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8F0C994-3E45-5ADD-C1F2-DD9C0FF81028}"/>
              </a:ext>
            </a:extLst>
          </p:cNvPr>
          <p:cNvSpPr txBox="1"/>
          <p:nvPr userDrawn="1"/>
        </p:nvSpPr>
        <p:spPr>
          <a:xfrm>
            <a:off x="164714" y="4559013"/>
            <a:ext cx="2816453" cy="33275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sz="1361" b="1" dirty="0">
                <a:solidFill>
                  <a:srgbClr val="232D59"/>
                </a:solidFill>
                <a:latin typeface="Poppins" pitchFamily="2" charset="77"/>
                <a:cs typeface="Poppins" pitchFamily="2" charset="77"/>
              </a:rPr>
              <a:t>LE </a:t>
            </a:r>
            <a:r>
              <a:rPr sz="1361" b="1" spc="-9" dirty="0">
                <a:solidFill>
                  <a:srgbClr val="232D59"/>
                </a:solidFill>
                <a:latin typeface="Poppins" pitchFamily="2" charset="77"/>
                <a:cs typeface="Poppins" pitchFamily="2" charset="77"/>
              </a:rPr>
              <a:t>PROGRAMME</a:t>
            </a:r>
            <a:endParaRPr lang="fr-FR" sz="1361" dirty="0">
              <a:solidFill>
                <a:srgbClr val="232D59"/>
              </a:solidFill>
              <a:latin typeface="Poppins" pitchFamily="2" charset="77"/>
              <a:cs typeface="Poppins" pitchFamily="2" charset="77"/>
            </a:endParaRPr>
          </a:p>
          <a:p>
            <a:pPr marL="11527">
              <a:lnSpc>
                <a:spcPct val="100000"/>
              </a:lnSpc>
            </a:pPr>
            <a:r>
              <a:rPr lang="fr-FR" sz="726" dirty="0">
                <a:latin typeface="Poppins" pitchFamily="2" charset="77"/>
                <a:cs typeface="Poppins" pitchFamily="2" charset="77"/>
              </a:rPr>
              <a:t>2 JOURS – 14 </a:t>
            </a:r>
            <a:r>
              <a:rPr lang="fr-FR" sz="726" spc="-9" dirty="0">
                <a:latin typeface="Poppins" pitchFamily="2" charset="77"/>
                <a:cs typeface="Poppins" pitchFamily="2" charset="77"/>
              </a:rPr>
              <a:t>heures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E0333323-D44C-0E3B-FA01-A778701F530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4714" y="4911716"/>
            <a:ext cx="106673" cy="113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E044F8-07DE-4CDD-A61D-81F9A2B2797C}"/>
              </a:ext>
            </a:extLst>
          </p:cNvPr>
          <p:cNvSpPr txBox="1"/>
          <p:nvPr userDrawn="1"/>
        </p:nvSpPr>
        <p:spPr>
          <a:xfrm>
            <a:off x="271387" y="4891765"/>
            <a:ext cx="2870691" cy="177679"/>
          </a:xfrm>
          <a:prstGeom prst="rect">
            <a:avLst/>
          </a:prstGeom>
          <a:noFill/>
        </p:spPr>
        <p:txBody>
          <a:bodyPr wrap="none" lIns="32672" tIns="32672" rIns="0" bIns="32672" rtlCol="0">
            <a:spAutoFit/>
          </a:bodyPr>
          <a:lstStyle/>
          <a:p>
            <a:r>
              <a:rPr lang="fr-FR" sz="726" b="1" spc="-18" dirty="0">
                <a:latin typeface="Poppins" pitchFamily="2" charset="77"/>
                <a:cs typeface="Poppins" pitchFamily="2" charset="77"/>
              </a:rPr>
              <a:t>Tous</a:t>
            </a:r>
            <a:r>
              <a:rPr lang="fr-FR" sz="726" b="1" spc="-14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nos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parcours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peuvent être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délivrés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en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Virtual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spc="-9" dirty="0">
                <a:latin typeface="Poppins" pitchFamily="2" charset="77"/>
                <a:cs typeface="Poppins" pitchFamily="2" charset="77"/>
              </a:rPr>
              <a:t>Classroom</a:t>
            </a:r>
            <a:endParaRPr lang="fr-FR" sz="72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 8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10643-5E76-6472-E65A-466F5CDD0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74849" y="8826900"/>
            <a:ext cx="494356" cy="3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87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318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74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754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012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572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88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885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45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15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917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849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923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9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2C55C457-D4E5-E20A-CCCF-77B40F8A91C0}"/>
              </a:ext>
            </a:extLst>
          </p:cNvPr>
          <p:cNvSpPr/>
          <p:nvPr userDrawn="1"/>
        </p:nvSpPr>
        <p:spPr>
          <a:xfrm>
            <a:off x="4145920" y="4262511"/>
            <a:ext cx="2712080" cy="5643489"/>
          </a:xfrm>
          <a:custGeom>
            <a:avLst/>
            <a:gdLst/>
            <a:ahLst/>
            <a:cxnLst/>
            <a:rect l="l" t="t" r="r" b="b"/>
            <a:pathLst>
              <a:path w="2988310" h="6723380">
                <a:moveTo>
                  <a:pt x="2987992" y="0"/>
                </a:moveTo>
                <a:lnTo>
                  <a:pt x="0" y="0"/>
                </a:lnTo>
                <a:lnTo>
                  <a:pt x="0" y="6722999"/>
                </a:lnTo>
                <a:lnTo>
                  <a:pt x="2987992" y="6722999"/>
                </a:lnTo>
                <a:lnTo>
                  <a:pt x="2987992" y="0"/>
                </a:lnTo>
                <a:close/>
              </a:path>
            </a:pathLst>
          </a:custGeom>
          <a:solidFill>
            <a:srgbClr val="232D59"/>
          </a:solidFill>
        </p:spPr>
        <p:txBody>
          <a:bodyPr wrap="square" lIns="0" tIns="0" rIns="0" bIns="0" rtlCol="0"/>
          <a:lstStyle/>
          <a:p>
            <a:endParaRPr sz="1634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81A2FC-BDDD-DC95-427F-78CB6009C2DB}"/>
              </a:ext>
            </a:extLst>
          </p:cNvPr>
          <p:cNvSpPr txBox="1"/>
          <p:nvPr userDrawn="1"/>
        </p:nvSpPr>
        <p:spPr>
          <a:xfrm>
            <a:off x="246284" y="9611296"/>
            <a:ext cx="1623322" cy="19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35" b="0" i="0" dirty="0">
                <a:solidFill>
                  <a:schemeClr val="bg1"/>
                </a:solidFill>
                <a:effectLst/>
                <a:latin typeface="Poppins" pitchFamily="2" charset="77"/>
                <a:cs typeface="Poppins" pitchFamily="2" charset="77"/>
              </a:rPr>
              <a:t>LE MANAGEMENT - 2025</a:t>
            </a:r>
            <a:endParaRPr lang="fr-FR" sz="635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object 31">
            <a:extLst>
              <a:ext uri="{FF2B5EF4-FFF2-40B4-BE49-F238E27FC236}">
                <a16:creationId xmlns:a16="http://schemas.microsoft.com/office/drawing/2014/main" id="{2378A6BB-DEC2-CFC8-384A-5BED5923873E}"/>
              </a:ext>
            </a:extLst>
          </p:cNvPr>
          <p:cNvSpPr txBox="1"/>
          <p:nvPr userDrawn="1"/>
        </p:nvSpPr>
        <p:spPr>
          <a:xfrm>
            <a:off x="4499605" y="8947250"/>
            <a:ext cx="2004710" cy="50036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algn="l">
              <a:lnSpc>
                <a:spcPct val="150000"/>
              </a:lnSpc>
              <a:spcBef>
                <a:spcPts val="91"/>
              </a:spcBef>
            </a:pPr>
            <a:r>
              <a:rPr sz="726" b="1" dirty="0" err="1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Intéressé</a:t>
            </a:r>
            <a:r>
              <a:rPr sz="726" b="1" spc="-23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spc="-23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? </a:t>
            </a:r>
            <a:r>
              <a: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Contactez-nous pour recevoir le programme détaillé de ce parcours :</a:t>
            </a:r>
            <a:endParaRPr sz="726" dirty="0">
              <a:latin typeface="Poppins" pitchFamily="2" charset="77"/>
              <a:cs typeface="Poppins" pitchFamily="2" charset="77"/>
            </a:endParaRPr>
          </a:p>
          <a:p>
            <a:pPr algn="l">
              <a:lnSpc>
                <a:spcPct val="150000"/>
              </a:lnSpc>
            </a:pPr>
            <a:r>
              <a:rPr lang="fr-FR" sz="726" b="1" u="sng" dirty="0">
                <a:solidFill>
                  <a:srgbClr val="DE4D40"/>
                </a:solidFill>
                <a:latin typeface="Poppins" pitchFamily="2" charset="77"/>
                <a:cs typeface="Poppins" pitchFamily="2" charset="77"/>
              </a:rPr>
              <a:t>eclairezmoi@ajc-ingenierie.fr</a:t>
            </a:r>
            <a:endParaRPr sz="726" u="sng" dirty="0">
              <a:solidFill>
                <a:srgbClr val="DE4D4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8F0C994-3E45-5ADD-C1F2-DD9C0FF81028}"/>
              </a:ext>
            </a:extLst>
          </p:cNvPr>
          <p:cNvSpPr txBox="1"/>
          <p:nvPr userDrawn="1"/>
        </p:nvSpPr>
        <p:spPr>
          <a:xfrm>
            <a:off x="164714" y="4559013"/>
            <a:ext cx="2816453" cy="332752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lnSpc>
                <a:spcPct val="100000"/>
              </a:lnSpc>
              <a:spcBef>
                <a:spcPts val="91"/>
              </a:spcBef>
            </a:pPr>
            <a:r>
              <a:rPr sz="1361" b="1" dirty="0">
                <a:solidFill>
                  <a:srgbClr val="232D59"/>
                </a:solidFill>
                <a:latin typeface="Poppins" pitchFamily="2" charset="77"/>
                <a:cs typeface="Poppins" pitchFamily="2" charset="77"/>
              </a:rPr>
              <a:t>LE </a:t>
            </a:r>
            <a:r>
              <a:rPr sz="1361" b="1" spc="-9" dirty="0">
                <a:solidFill>
                  <a:srgbClr val="232D59"/>
                </a:solidFill>
                <a:latin typeface="Poppins" pitchFamily="2" charset="77"/>
                <a:cs typeface="Poppins" pitchFamily="2" charset="77"/>
              </a:rPr>
              <a:t>PROGRAMME</a:t>
            </a:r>
            <a:endParaRPr lang="fr-FR" sz="1361" dirty="0">
              <a:solidFill>
                <a:srgbClr val="232D59"/>
              </a:solidFill>
              <a:latin typeface="Poppins" pitchFamily="2" charset="77"/>
              <a:cs typeface="Poppins" pitchFamily="2" charset="77"/>
            </a:endParaRPr>
          </a:p>
          <a:p>
            <a:pPr marL="11527">
              <a:lnSpc>
                <a:spcPct val="100000"/>
              </a:lnSpc>
            </a:pPr>
            <a:r>
              <a:rPr lang="fr-FR" sz="726" dirty="0">
                <a:latin typeface="Poppins" pitchFamily="2" charset="77"/>
                <a:cs typeface="Poppins" pitchFamily="2" charset="77"/>
              </a:rPr>
              <a:t>5 JOURS - 35 </a:t>
            </a:r>
            <a:r>
              <a:rPr lang="fr-FR" sz="726" spc="-9" dirty="0">
                <a:latin typeface="Poppins" pitchFamily="2" charset="77"/>
                <a:cs typeface="Poppins" pitchFamily="2" charset="77"/>
              </a:rPr>
              <a:t>heures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E0333323-D44C-0E3B-FA01-A778701F530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4714" y="4911716"/>
            <a:ext cx="106673" cy="113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E044F8-07DE-4CDD-A61D-81F9A2B2797C}"/>
              </a:ext>
            </a:extLst>
          </p:cNvPr>
          <p:cNvSpPr txBox="1"/>
          <p:nvPr userDrawn="1"/>
        </p:nvSpPr>
        <p:spPr>
          <a:xfrm>
            <a:off x="271387" y="4891765"/>
            <a:ext cx="2870691" cy="177679"/>
          </a:xfrm>
          <a:prstGeom prst="rect">
            <a:avLst/>
          </a:prstGeom>
          <a:noFill/>
        </p:spPr>
        <p:txBody>
          <a:bodyPr wrap="none" lIns="32672" tIns="32672" rIns="0" bIns="32672" rtlCol="0">
            <a:spAutoFit/>
          </a:bodyPr>
          <a:lstStyle/>
          <a:p>
            <a:r>
              <a:rPr lang="fr-FR" sz="726" b="1" spc="-18" dirty="0">
                <a:latin typeface="Poppins" pitchFamily="2" charset="77"/>
                <a:cs typeface="Poppins" pitchFamily="2" charset="77"/>
              </a:rPr>
              <a:t>Tous</a:t>
            </a:r>
            <a:r>
              <a:rPr lang="fr-FR" sz="726" b="1" spc="-14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nos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parcours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peuvent être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délivrés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en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dirty="0">
                <a:latin typeface="Poppins" pitchFamily="2" charset="77"/>
                <a:cs typeface="Poppins" pitchFamily="2" charset="77"/>
              </a:rPr>
              <a:t>Virtual</a:t>
            </a:r>
            <a:r>
              <a:rPr lang="fr-FR" sz="726" b="1" spc="-5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726" b="1" spc="-9" dirty="0">
                <a:latin typeface="Poppins" pitchFamily="2" charset="77"/>
                <a:cs typeface="Poppins" pitchFamily="2" charset="77"/>
              </a:rPr>
              <a:t>Classroom</a:t>
            </a:r>
            <a:endParaRPr lang="fr-FR" sz="72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 8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10643-5E76-6472-E65A-466F5CDD0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90217" y="8597706"/>
            <a:ext cx="494356" cy="34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2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>
          <p15:clr>
            <a:srgbClr val="FBAE40"/>
          </p15:clr>
        </p15:guide>
        <p15:guide id="2" pos="23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429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5520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47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738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86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87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C56E53-D64D-4DCF-A3BA-372C6BCDAE6C}" type="datetimeFigureOut">
              <a:rPr lang="fr-FR" smtClean="0"/>
              <a:t>23/10/2025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88CEC-A5AB-48B2-9DCD-275B57B461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95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B67E8-B48A-4769-9F50-36DFD64D1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5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bleu, Bleu électrique, cercle&#10;&#10;Le contenu généré par l’IA peut être incorrect.">
            <a:extLst>
              <a:ext uri="{FF2B5EF4-FFF2-40B4-BE49-F238E27FC236}">
                <a16:creationId xmlns:a16="http://schemas.microsoft.com/office/drawing/2014/main" id="{7A7217E9-ED0F-1E22-7D0F-9A4648341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6858000" cy="6279875"/>
          </a:xfrm>
          <a:prstGeom prst="rect">
            <a:avLst/>
          </a:prstGeom>
        </p:spPr>
      </p:pic>
      <p:pic>
        <p:nvPicPr>
          <p:cNvPr id="10" name="Image 9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0AB5899-BA09-1138-1C6A-95D1C584E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17539"/>
          <a:stretch>
            <a:fillRect/>
          </a:stretch>
        </p:blipFill>
        <p:spPr>
          <a:xfrm>
            <a:off x="5818680" y="9016386"/>
            <a:ext cx="725766" cy="330021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D99C0116-19AE-AC1D-1740-B698C285069B}"/>
              </a:ext>
            </a:extLst>
          </p:cNvPr>
          <p:cNvSpPr txBox="1"/>
          <p:nvPr/>
        </p:nvSpPr>
        <p:spPr>
          <a:xfrm>
            <a:off x="471487" y="9115078"/>
            <a:ext cx="2033174" cy="206909"/>
          </a:xfrm>
          <a:prstGeom prst="rect">
            <a:avLst/>
          </a:prstGeom>
          <a:noFill/>
        </p:spPr>
        <p:txBody>
          <a:bodyPr wrap="square" lIns="82988" tIns="41494" rIns="82988" bIns="41494" anchor="t">
            <a:spAutoFit/>
          </a:bodyPr>
          <a:lstStyle/>
          <a:p>
            <a:pPr algn="just" rtl="0"/>
            <a:r>
              <a:rPr lang="en-US" sz="1200" baseline="30000" dirty="0">
                <a:solidFill>
                  <a:srgbClr val="002060"/>
                </a:solidFill>
                <a:latin typeface="Poppins"/>
                <a:cs typeface="Poppins"/>
              </a:rPr>
              <a:t>V. 1.0 – Juin 2025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3DE7872-DEF8-1AF3-C4F3-73DF4E865929}"/>
              </a:ext>
            </a:extLst>
          </p:cNvPr>
          <p:cNvSpPr txBox="1"/>
          <p:nvPr/>
        </p:nvSpPr>
        <p:spPr>
          <a:xfrm>
            <a:off x="2151124" y="6913981"/>
            <a:ext cx="496787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fr-F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cs typeface="Poppins" pitchFamily="2" charset="77"/>
              </a:rPr>
              <a:t>LA VENTE</a:t>
            </a:r>
            <a:endParaRPr lang="fr-F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15" name="Image 14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327EEAC7-0133-BF43-BA3B-093D4F12F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68" y="222933"/>
            <a:ext cx="856878" cy="521762"/>
          </a:xfrm>
          <a:prstGeom prst="rect">
            <a:avLst/>
          </a:prstGeom>
        </p:spPr>
      </p:pic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E0A9FE99-DD89-CE7E-F628-CB355C7D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4446" y="9378597"/>
            <a:ext cx="257562" cy="527403"/>
          </a:xfrm>
        </p:spPr>
        <p:txBody>
          <a:bodyPr/>
          <a:lstStyle/>
          <a:p>
            <a:fld id="{B7BB67E8-B48A-4769-9F50-36DFD64D1F85}" type="slidenum">
              <a:rPr lang="fr-FR" smtClean="0">
                <a:solidFill>
                  <a:srgbClr val="00206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</a:t>
            </a:fld>
            <a:endParaRPr lang="fr-FR" dirty="0">
              <a:solidFill>
                <a:srgbClr val="002060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F44774-33B7-16B6-119C-E150B40F5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47286" cy="62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2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41C19-EB87-EEE1-B307-FC6096374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D97ED4-A309-8BB6-204D-C1570737F6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1780"/>
            <a:ext cx="6858000" cy="2237481"/>
          </a:xfrm>
          <a:prstGeom prst="rect">
            <a:avLst/>
          </a:prstGeom>
          <a:solidFill>
            <a:srgbClr val="232C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5414A38-D433-A9C7-CC34-53921684E869}"/>
              </a:ext>
            </a:extLst>
          </p:cNvPr>
          <p:cNvSpPr txBox="1"/>
          <p:nvPr/>
        </p:nvSpPr>
        <p:spPr>
          <a:xfrm>
            <a:off x="283426" y="474288"/>
            <a:ext cx="6574574" cy="126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4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Préparez vos équipes</a:t>
            </a:r>
          </a:p>
          <a:p>
            <a:r>
              <a:rPr lang="fr-FR" sz="2541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aux transformations du monde professionnel </a:t>
            </a:r>
            <a:r>
              <a:rPr lang="fr-FR" sz="254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avec AJC Ingénierie</a:t>
            </a:r>
            <a:endParaRPr lang="fr-FR" sz="7261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1B2C7A1-B43B-4BCB-6AFD-1BB4265098D5}"/>
              </a:ext>
            </a:extLst>
          </p:cNvPr>
          <p:cNvGrpSpPr/>
          <p:nvPr/>
        </p:nvGrpSpPr>
        <p:grpSpPr>
          <a:xfrm>
            <a:off x="327160" y="2518220"/>
            <a:ext cx="6136809" cy="2681835"/>
            <a:chOff x="324170" y="2898962"/>
            <a:chExt cx="6219849" cy="2681835"/>
          </a:xfrm>
        </p:grpSpPr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CF3A53D0-AE6A-1C5E-6209-6B020D72CEF4}"/>
                </a:ext>
              </a:extLst>
            </p:cNvPr>
            <p:cNvSpPr txBox="1"/>
            <p:nvPr/>
          </p:nvSpPr>
          <p:spPr>
            <a:xfrm>
              <a:off x="332255" y="2898962"/>
              <a:ext cx="6211763" cy="627192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>
                <a:lnSpc>
                  <a:spcPts val="2360"/>
                </a:lnSpc>
              </a:pPr>
              <a:r>
                <a:rPr lang="fr-FR" sz="1700" dirty="0">
                  <a:solidFill>
                    <a:srgbClr val="002060"/>
                  </a:solidFill>
                  <a:latin typeface="Poppins"/>
                  <a:cs typeface="Poppins" pitchFamily="2" charset="77"/>
                </a:rPr>
                <a:t>AJC Ingénierie, </a:t>
              </a:r>
              <a:r>
                <a:rPr lang="fr-FR" sz="1700" b="1" dirty="0">
                  <a:solidFill>
                    <a:srgbClr val="002060"/>
                  </a:solidFill>
                  <a:latin typeface="Poppins"/>
                  <a:cs typeface="Poppins" pitchFamily="2" charset="77"/>
                </a:rPr>
                <a:t>partenaire des entreprises </a:t>
              </a:r>
              <a:r>
                <a:rPr lang="fr-FR" sz="1700" dirty="0">
                  <a:solidFill>
                    <a:srgbClr val="002060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en quête </a:t>
              </a:r>
            </a:p>
            <a:p>
              <a:pPr>
                <a:lnSpc>
                  <a:spcPts val="2360"/>
                </a:lnSpc>
              </a:pPr>
              <a:r>
                <a:rPr lang="fr-FR" sz="1700" dirty="0">
                  <a:solidFill>
                    <a:srgbClr val="002060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de talents formés et opérationnels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563EDB7-1BAA-3844-413D-72450113D11F}"/>
                </a:ext>
              </a:extLst>
            </p:cNvPr>
            <p:cNvSpPr txBox="1"/>
            <p:nvPr/>
          </p:nvSpPr>
          <p:spPr>
            <a:xfrm>
              <a:off x="324170" y="3594740"/>
              <a:ext cx="6219849" cy="19860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11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Spécialiste de la formation en alternance et de la reconversion professionnelle, AJC Ingénierie accompagne les </a:t>
              </a:r>
              <a:r>
                <a:rPr lang="fr-F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Light" panose="00000400000000000000" pitchFamily="2" charset="0"/>
                  <a:cs typeface="Poppins Light" panose="00000400000000000000" pitchFamily="2" charset="0"/>
                </a:rPr>
                <a:t>entreprises à chaque étape de leur stratégie RH.</a:t>
              </a:r>
              <a:br>
                <a:rPr lang="fr-F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Light" panose="00000400000000000000" pitchFamily="2" charset="0"/>
                  <a:cs typeface="Poppins Light" panose="00000400000000000000" pitchFamily="2" charset="0"/>
                </a:rPr>
              </a:br>
              <a:r>
                <a:rPr lang="fr-FR" sz="11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Nos équipes conçoivent des parcours de formation sur mesure, directement liés à vos besoins métiers : </a:t>
              </a:r>
              <a:r>
                <a:rPr lang="fr-FR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oppins Light" panose="00000400000000000000" pitchFamily="2" charset="0"/>
                  <a:cs typeface="Poppins Light" panose="00000400000000000000" pitchFamily="2" charset="0"/>
                </a:rPr>
                <a:t>relation client, commerce, back-office, banque, gestion…</a:t>
              </a:r>
            </a:p>
            <a:p>
              <a:pPr>
                <a:lnSpc>
                  <a:spcPct val="150000"/>
                </a:lnSpc>
              </a:pPr>
              <a:r>
                <a:rPr lang="fr-FR" sz="11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Notre mission : former des profils motivés, opérationnels et adaptés à vos enjeux, grâce à des dispositifs financés (POEI, alternance, etc.) et un accompagnement de proximité.</a:t>
              </a:r>
            </a:p>
            <a:p>
              <a:pPr>
                <a:lnSpc>
                  <a:spcPct val="150000"/>
                </a:lnSpc>
              </a:pPr>
              <a:r>
                <a:rPr lang="fr-FR" sz="1100" b="1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Ensemble, faisons de la montée en compétences un levier de performance durable.</a:t>
              </a:r>
            </a:p>
            <a:p>
              <a:pPr>
                <a:lnSpc>
                  <a:spcPct val="150000"/>
                </a:lnSpc>
              </a:pPr>
              <a:endParaRPr lang="fr-FR" sz="998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1E3BEF-598F-453C-2CBC-E0C0F4959C10}"/>
              </a:ext>
            </a:extLst>
          </p:cNvPr>
          <p:cNvGrpSpPr/>
          <p:nvPr/>
        </p:nvGrpSpPr>
        <p:grpSpPr>
          <a:xfrm>
            <a:off x="283426" y="5262953"/>
            <a:ext cx="6393039" cy="4385022"/>
            <a:chOff x="286481" y="5322228"/>
            <a:chExt cx="5845011" cy="4385022"/>
          </a:xfrm>
        </p:grpSpPr>
        <p:sp>
          <p:nvSpPr>
            <p:cNvPr id="11" name="object 27">
              <a:extLst>
                <a:ext uri="{FF2B5EF4-FFF2-40B4-BE49-F238E27FC236}">
                  <a16:creationId xmlns:a16="http://schemas.microsoft.com/office/drawing/2014/main" id="{037E0510-2A54-FB1F-6647-78BF226EEAC3}"/>
                </a:ext>
              </a:extLst>
            </p:cNvPr>
            <p:cNvSpPr txBox="1"/>
            <p:nvPr/>
          </p:nvSpPr>
          <p:spPr>
            <a:xfrm>
              <a:off x="286481" y="5322228"/>
              <a:ext cx="5845011" cy="627192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>
                <a:lnSpc>
                  <a:spcPts val="2360"/>
                </a:lnSpc>
              </a:pPr>
              <a:r>
                <a:rPr lang="fr-FR" sz="1700" dirty="0">
                  <a:solidFill>
                    <a:srgbClr val="232D59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La vente : un levier stratégique </a:t>
              </a:r>
              <a:r>
                <a:rPr lang="fr-FR" sz="1700" b="1" dirty="0">
                  <a:solidFill>
                    <a:srgbClr val="232D59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au cœur de la performance des entreprises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E4B7B88-3C5B-0BAA-859F-2731F2608050}"/>
                </a:ext>
              </a:extLst>
            </p:cNvPr>
            <p:cNvSpPr txBox="1"/>
            <p:nvPr/>
          </p:nvSpPr>
          <p:spPr>
            <a:xfrm>
              <a:off x="286481" y="7425087"/>
              <a:ext cx="5845010" cy="22821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endParaRPr lang="fr-FR" sz="11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  <a:p>
              <a:pPr>
                <a:lnSpc>
                  <a:spcPct val="150000"/>
                </a:lnSpc>
              </a:pPr>
              <a:endParaRPr lang="fr-FR" sz="11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  <a:p>
              <a:pPr>
                <a:lnSpc>
                  <a:spcPct val="150000"/>
                </a:lnSpc>
              </a:pPr>
              <a:endParaRPr lang="fr-FR" sz="11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  <a:p>
              <a:pPr>
                <a:lnSpc>
                  <a:spcPct val="150000"/>
                </a:lnSpc>
              </a:pPr>
              <a:r>
                <a:rPr lang="fr-FR" sz="11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Notre formation courte en vente offre aux participants l’opportunité d’acquérir ou de renforcer ces savoir-faire clés à travers des mises en situation concrètes et des approches pédagogiques orientées résultats. L’objectif : développer une posture commerciale performante et durable, capable de créer de la valeur pour l’entreprise comme pour le client.</a:t>
              </a:r>
            </a:p>
            <a:p>
              <a:pPr>
                <a:lnSpc>
                  <a:spcPct val="150000"/>
                </a:lnSpc>
              </a:pPr>
              <a:endParaRPr lang="fr-FR" sz="12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sp>
        <p:nvSpPr>
          <p:cNvPr id="13" name="Espace réservé du numéro de diapositive 16">
            <a:extLst>
              <a:ext uri="{FF2B5EF4-FFF2-40B4-BE49-F238E27FC236}">
                <a16:creationId xmlns:a16="http://schemas.microsoft.com/office/drawing/2014/main" id="{55242DC5-AF47-A211-4F2E-2C1621D6A276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rgbClr val="002060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2</a:t>
            </a:fld>
            <a:endParaRPr lang="fr-FR" sz="900" dirty="0">
              <a:solidFill>
                <a:srgbClr val="002060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B71E62-E5F1-EEAF-B9DB-6B5CB015295B}"/>
              </a:ext>
            </a:extLst>
          </p:cNvPr>
          <p:cNvSpPr txBox="1"/>
          <p:nvPr/>
        </p:nvSpPr>
        <p:spPr>
          <a:xfrm>
            <a:off x="209101" y="5953043"/>
            <a:ext cx="6365473" cy="2099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Dans un contexte économique en constante évolution, où les comportements d’achat et les attentes des clients changent rapidement, 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  <a:cs typeface="Poppins Light" panose="00000400000000000000" pitchFamily="2" charset="0"/>
              </a:rPr>
              <a:t>la maîtrise des techniques de vente constitue un atout majeur pour toute entreprise.</a:t>
            </a:r>
            <a:r>
              <a:rPr lang="fr-FR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 Plus que jamais, la performance commerciale repose sur la capacité à 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  <a:cs typeface="Poppins Light" panose="00000400000000000000" pitchFamily="2" charset="0"/>
              </a:rPr>
              <a:t>instaurer une relation de confiance, à comprendre les besoins réels du client et à proposer des solutions à forte valeur ajoutée.</a:t>
            </a:r>
          </a:p>
          <a:p>
            <a:pPr>
              <a:lnSpc>
                <a:spcPct val="150000"/>
              </a:lnSpc>
              <a:buNone/>
            </a:pPr>
            <a:r>
              <a:rPr lang="fr-FR" sz="1100" dirty="0">
                <a:latin typeface="Poppins Light" panose="00000400000000000000" pitchFamily="2" charset="0"/>
                <a:cs typeface="Poppins Light" panose="00000400000000000000" pitchFamily="2" charset="0"/>
              </a:rPr>
              <a:t>Cette transformation exige le développement de nouvelles compétences, à la fois humaines et techniques : écoute active, communication persuasive et agilité dans l’usage des outils digitaux.</a:t>
            </a:r>
          </a:p>
        </p:txBody>
      </p:sp>
    </p:spTree>
    <p:extLst>
      <p:ext uri="{BB962C8B-B14F-4D97-AF65-F5344CB8AC3E}">
        <p14:creationId xmlns:p14="http://schemas.microsoft.com/office/powerpoint/2010/main" val="354859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FF5A-1246-DCC6-B982-6855D138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habits, ordinateur, intérieur&#10;&#10;Le contenu généré par l’IA peut être incorrect.">
            <a:extLst>
              <a:ext uri="{FF2B5EF4-FFF2-40B4-BE49-F238E27FC236}">
                <a16:creationId xmlns:a16="http://schemas.microsoft.com/office/drawing/2014/main" id="{73608C81-953D-9799-35C9-E84B9156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523"/>
            <a:ext cx="6858000" cy="34223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834F7B-90C4-8475-E8B6-4A34F1A61034}"/>
              </a:ext>
            </a:extLst>
          </p:cNvPr>
          <p:cNvSpPr/>
          <p:nvPr/>
        </p:nvSpPr>
        <p:spPr>
          <a:xfrm>
            <a:off x="-1" y="839523"/>
            <a:ext cx="6857999" cy="3422349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043B77-3F98-B9DB-8C4B-846AD0C07C7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495454"/>
            <a:chOff x="287752" y="3718723"/>
            <a:chExt cx="2380712" cy="3495454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BB09BD9F-6F3D-CF5A-C0E3-28B09775D15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937440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Comprendre les bases de l’IA générative et son impact sur la fonction commerciale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Utiliser les outils d’IA pour améliorer la productivité et la relation client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Rédiger des prompts efficaces pour automatiser et optimiser vos tâches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Appliquer les bonnes pratiques en conformité avec la réglementation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Intégrer l’IA dans votre stratégie commerciale</a:t>
              </a: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8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A94503D9-9B1D-4A06-0541-2B3871ABCA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871618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Commerciaux, business developers, responsables de comptes, directeurs commerciaux</a:t>
              </a:r>
              <a:endParaRPr lang="fr-FR" sz="9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aphicFrame>
        <p:nvGraphicFramePr>
          <p:cNvPr id="41" name="Table 2">
            <a:extLst>
              <a:ext uri="{FF2B5EF4-FFF2-40B4-BE49-F238E27FC236}">
                <a16:creationId xmlns:a16="http://schemas.microsoft.com/office/drawing/2014/main" id="{E575DD80-94A3-0B6D-3DD3-D55EE8DCE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21470"/>
              </p:ext>
            </p:extLst>
          </p:nvPr>
        </p:nvGraphicFramePr>
        <p:xfrm>
          <a:off x="154164" y="5278627"/>
          <a:ext cx="3539618" cy="936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Les leviers d’impact de l’IA sur la performance commerciale</a:t>
                      </a:r>
                    </a:p>
                    <a:p>
                      <a:pPr>
                        <a:defRPr sz="700"/>
                      </a:pPr>
                      <a:endParaRPr lang="fr-FR" sz="1000" b="0" dirty="0">
                        <a:solidFill>
                          <a:schemeClr val="tx1"/>
                        </a:solidFill>
                        <a:latin typeface="Poppins" panose="02000000000000000000" pitchFamily="2" charset="0"/>
                        <a:cs typeface="Poppins" panose="02000000000000000000" pitchFamily="2" charset="0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7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dirty="0"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L’art du prompt </a:t>
                      </a:r>
                      <a:r>
                        <a:rPr lang="fr-FR" sz="1000" b="0" dirty="0"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engineering</a:t>
                      </a:r>
                      <a:r>
                        <a:rPr lang="fr-FR" sz="1000" dirty="0"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 : maîtriser le langage de l’IA pour mieux vendre</a:t>
                      </a:r>
                      <a:endParaRPr lang="fr-FR" sz="1000" b="0" dirty="0">
                        <a:solidFill>
                          <a:schemeClr val="tx1"/>
                        </a:solidFill>
                        <a:latin typeface="Poppins" panose="02000000000000000000" pitchFamily="2" charset="0"/>
                        <a:cs typeface="Poppins" panose="02000000000000000000" pitchFamily="2" charset="0"/>
                      </a:endParaRPr>
                    </a:p>
                  </a:txBody>
                  <a:tcPr marL="32672" marR="82988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</a:tbl>
          </a:graphicData>
        </a:graphic>
      </p:graphicFrame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D0BDA200-7A13-857D-5FEC-EFDADEB52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4FC156D-A505-74A4-1EC1-BF9F421E22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1FBC1CE-41D0-A3DA-0133-8F3BA855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A5C88F9A-378E-EE39-E95F-F5EAE7104714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3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AD612B-79AD-B2F7-26A3-0569F3A36BDC}"/>
              </a:ext>
            </a:extLst>
          </p:cNvPr>
          <p:cNvGrpSpPr/>
          <p:nvPr/>
        </p:nvGrpSpPr>
        <p:grpSpPr>
          <a:xfrm>
            <a:off x="0" y="2964205"/>
            <a:ext cx="3693782" cy="602192"/>
            <a:chOff x="0" y="2979686"/>
            <a:chExt cx="3693782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FE9AC6-454F-6324-2DEC-F685DFB77EA2}"/>
                </a:ext>
              </a:extLst>
            </p:cNvPr>
            <p:cNvSpPr/>
            <p:nvPr/>
          </p:nvSpPr>
          <p:spPr>
            <a:xfrm>
              <a:off x="1" y="3201552"/>
              <a:ext cx="3693781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commercial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E7CFC05-4B6E-F02E-DB55-6F9FBF950440}"/>
                </a:ext>
              </a:extLst>
            </p:cNvPr>
            <p:cNvSpPr txBox="1"/>
            <p:nvPr/>
          </p:nvSpPr>
          <p:spPr>
            <a:xfrm>
              <a:off x="0" y="2979686"/>
              <a:ext cx="1014292" cy="2218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COMMERCE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02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C29D4-A218-C412-6BD6-09CA732D2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ersonne, habits, ordinateur, intérieur&#10;&#10;Le contenu généré par l’IA peut être incorrect.">
            <a:extLst>
              <a:ext uri="{FF2B5EF4-FFF2-40B4-BE49-F238E27FC236}">
                <a16:creationId xmlns:a16="http://schemas.microsoft.com/office/drawing/2014/main" id="{337C85DF-0C97-FAD4-3613-692577F7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523"/>
            <a:ext cx="6858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F86245-7AD4-1F37-AB71-12F5105E35BE}"/>
              </a:ext>
            </a:extLst>
          </p:cNvPr>
          <p:cNvSpPr/>
          <p:nvPr/>
        </p:nvSpPr>
        <p:spPr>
          <a:xfrm>
            <a:off x="0" y="839523"/>
            <a:ext cx="6857998" cy="3424251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2B3C76B-2F33-24BB-7172-88482DFE4E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633953"/>
            <a:chOff x="287752" y="3718723"/>
            <a:chExt cx="2380712" cy="3633953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F434F0F3-B55A-7202-0EA9-3BAA950063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634793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Comprendre les bases de l’IA générative et son impact sur la fonction RH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Utiliser l’IA pour automatiser les tâches répétitives et améliorer la productivité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Intégrer l’IA dans la stratégie RH pour augmenter l’impact humain et opérationnel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Appliquer l’IA de manière éthique et conforme à la réglementation</a:t>
              </a: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8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D47A33DB-9E49-DC43-E6AC-7128DE10B3A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1010117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Directeurs et responsables RH, chargés de recrutement, talent acquisition, gestionnaires et assistants RH, consultants internes</a:t>
              </a:r>
              <a:endParaRPr lang="fr-FR" sz="9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aphicFrame>
        <p:nvGraphicFramePr>
          <p:cNvPr id="41" name="Table 2">
            <a:extLst>
              <a:ext uri="{FF2B5EF4-FFF2-40B4-BE49-F238E27FC236}">
                <a16:creationId xmlns:a16="http://schemas.microsoft.com/office/drawing/2014/main" id="{E6E99CAA-3168-7537-4F7D-CD93B0B1A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300108"/>
              </p:ext>
            </p:extLst>
          </p:nvPr>
        </p:nvGraphicFramePr>
        <p:xfrm>
          <a:off x="154164" y="5278627"/>
          <a:ext cx="3539618" cy="116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L’impact de l’IA sur la fonction RH : de la gestion administrative à l’expérience collaborateur</a:t>
                      </a: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Savoir expérimenter l’IA pour optimiser les processus de recrutement</a:t>
                      </a:r>
                    </a:p>
                  </a:txBody>
                  <a:tcPr marL="32672" marR="82988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654410"/>
                  </a:ext>
                </a:extLst>
              </a:tr>
              <a:tr h="182842"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457038"/>
                  </a:ext>
                </a:extLst>
              </a:tr>
            </a:tbl>
          </a:graphicData>
        </a:graphic>
      </p:graphicFrame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1FD51959-FFB9-02F0-E611-E0001AD4D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08546F3-B06A-E43A-FE9C-798320ED43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BA2D4C2-A448-BD9E-85A8-BA981B16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9F4CBBD9-3433-8643-DD59-76CB99E16D47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4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BB33460-532A-BFD1-586D-3E54D3A311CD}"/>
              </a:ext>
            </a:extLst>
          </p:cNvPr>
          <p:cNvGrpSpPr/>
          <p:nvPr/>
        </p:nvGrpSpPr>
        <p:grpSpPr>
          <a:xfrm>
            <a:off x="0" y="2964205"/>
            <a:ext cx="4390931" cy="602192"/>
            <a:chOff x="0" y="2979686"/>
            <a:chExt cx="4390931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06F6E9-3EE9-F843-AA6D-27B7DCB0EB30}"/>
                </a:ext>
              </a:extLst>
            </p:cNvPr>
            <p:cNvSpPr/>
            <p:nvPr/>
          </p:nvSpPr>
          <p:spPr>
            <a:xfrm>
              <a:off x="1" y="3201552"/>
              <a:ext cx="4390930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du recrutement (RH)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6D309E0-BAFD-9EBE-F670-E69790159A83}"/>
                </a:ext>
              </a:extLst>
            </p:cNvPr>
            <p:cNvSpPr txBox="1"/>
            <p:nvPr/>
          </p:nvSpPr>
          <p:spPr>
            <a:xfrm>
              <a:off x="0" y="2979686"/>
              <a:ext cx="1883122" cy="22186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RESSOURCES HUMAINES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71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A3193-16F5-9914-DFB8-87C3D9323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apture d’écran, ordinateur, personne, ordinateur portable&#10;&#10;Le contenu généré par l’IA peut être incorrect.">
            <a:extLst>
              <a:ext uri="{FF2B5EF4-FFF2-40B4-BE49-F238E27FC236}">
                <a16:creationId xmlns:a16="http://schemas.microsoft.com/office/drawing/2014/main" id="{445301A5-28ED-998E-A7F7-025D5319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5"/>
          <a:stretch>
            <a:fillRect/>
          </a:stretch>
        </p:blipFill>
        <p:spPr>
          <a:xfrm>
            <a:off x="0" y="839523"/>
            <a:ext cx="6858000" cy="34260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72436B9-B54E-81CC-9A72-E855277F04D0}"/>
              </a:ext>
            </a:extLst>
          </p:cNvPr>
          <p:cNvSpPr/>
          <p:nvPr/>
        </p:nvSpPr>
        <p:spPr>
          <a:xfrm>
            <a:off x="0" y="839523"/>
            <a:ext cx="6857998" cy="3435825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6337C85-ED3C-DBBD-5644-64B70521BB7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772452"/>
            <a:chOff x="287752" y="3718723"/>
            <a:chExt cx="2380712" cy="3772452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11F9FDF4-6ECA-82B9-8C5F-10C69243B9A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248661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Découvrir comment Intégrer l’IA dans la stratégie marketing pour accélérer l’innovation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Exploiter l’IA pour segmenter et cibler vos campagnes marketing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Automatiser la production de contenus et de visuels créatifs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Mesurer et analyser l’efficacité des campagnes grâce à l’IA</a:t>
              </a:r>
              <a:endParaRPr lang="fr-FR" sz="8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33806252-6877-46E2-1457-915F17BBF4D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1148616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297277" indent="-2857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Responsables marketing, chefs de projet digital, chargés de communication, </a:t>
              </a:r>
              <a:r>
                <a:rPr lang="fr-FR" sz="900" dirty="0" err="1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community</a:t>
              </a: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 manager, content managers, social media manager, </a:t>
              </a:r>
              <a:r>
                <a:rPr lang="fr-FR" sz="900" dirty="0" err="1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growth</a:t>
              </a: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 hackers</a:t>
              </a:r>
              <a:endParaRPr lang="fr-FR" sz="900" b="1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</p:txBody>
        </p:sp>
      </p:grpSp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8F3A799E-AC31-B8A1-1DB3-5B3013F9A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04832CB-A4D8-3FFE-4848-40C3404D8E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7FA159B-03C4-ED74-37AE-BA9338926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50F19D2B-0324-65A4-FC1B-9042EE6681CF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5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27FC03-C82F-4935-E50A-8C061F403697}"/>
              </a:ext>
            </a:extLst>
          </p:cNvPr>
          <p:cNvGrpSpPr/>
          <p:nvPr/>
        </p:nvGrpSpPr>
        <p:grpSpPr>
          <a:xfrm>
            <a:off x="0" y="2964205"/>
            <a:ext cx="4390931" cy="602192"/>
            <a:chOff x="0" y="2979686"/>
            <a:chExt cx="4390931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14D342-BCD5-FFB9-C29A-BFDC31187DD2}"/>
                </a:ext>
              </a:extLst>
            </p:cNvPr>
            <p:cNvSpPr/>
            <p:nvPr/>
          </p:nvSpPr>
          <p:spPr>
            <a:xfrm>
              <a:off x="1" y="3201552"/>
              <a:ext cx="4390930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du marketing digital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DF6BDE1-0FEE-2173-3DEE-F07D5AAED211}"/>
                </a:ext>
              </a:extLst>
            </p:cNvPr>
            <p:cNvSpPr txBox="1"/>
            <p:nvPr/>
          </p:nvSpPr>
          <p:spPr>
            <a:xfrm>
              <a:off x="0" y="2979686"/>
              <a:ext cx="1638677" cy="2218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MARKETING DIGITAL</a:t>
              </a:r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5C05D91-25EB-32E5-AC38-988509932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159699"/>
              </p:ext>
            </p:extLst>
          </p:nvPr>
        </p:nvGraphicFramePr>
        <p:xfrm>
          <a:off x="154164" y="5278627"/>
          <a:ext cx="3539618" cy="1010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Savoir analyse et exploiter les données marketing avec l’IA</a:t>
                      </a: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dirty="0"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Marketing digital augmenté : contenus, automatisation et insights grâce à l’IA</a:t>
                      </a:r>
                      <a:endParaRPr lang="fr-FR" sz="1000" b="0" dirty="0">
                        <a:solidFill>
                          <a:schemeClr val="tx1"/>
                        </a:solidFill>
                        <a:latin typeface="Poppins" panose="02000000000000000000" pitchFamily="2" charset="0"/>
                        <a:cs typeface="Poppins" panose="02000000000000000000" pitchFamily="2" charset="0"/>
                      </a:endParaRPr>
                    </a:p>
                  </a:txBody>
                  <a:tcPr marL="32672" marR="82988" marT="41494" marB="41494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  <a:tr h="182842"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45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58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41FB-9B46-9315-8644-D80622F79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habits, Visage humain, sourire&#10;&#10;Le contenu généré par l’IA peut être incorrect.">
            <a:extLst>
              <a:ext uri="{FF2B5EF4-FFF2-40B4-BE49-F238E27FC236}">
                <a16:creationId xmlns:a16="http://schemas.microsoft.com/office/drawing/2014/main" id="{4E985271-18E8-FAE6-7A5A-596663A6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523"/>
            <a:ext cx="6858000" cy="342511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E6F706-E53E-1D40-44C6-E404F7314691}"/>
              </a:ext>
            </a:extLst>
          </p:cNvPr>
          <p:cNvSpPr/>
          <p:nvPr/>
        </p:nvSpPr>
        <p:spPr>
          <a:xfrm>
            <a:off x="-1" y="839524"/>
            <a:ext cx="6857999" cy="3425116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024414D-2E07-156F-5E7D-2758E8BA19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717694"/>
            <a:chOff x="287752" y="3718723"/>
            <a:chExt cx="2380712" cy="3717694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8933831D-0B80-E282-7EAA-26ACFDFA2F1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637357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Découvrir comment l’IA peut améliorer l’expérience client et accélérer l’innovation dans le service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Automatiser les tâches répétitives tout en conservant une expérience client humaine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Analyser les conversations et les retours clients pour anticiper les besoins</a:t>
              </a:r>
            </a:p>
            <a:p>
              <a:pPr marL="11527">
                <a:spcBef>
                  <a:spcPts val="91"/>
                </a:spcBef>
              </a:pPr>
              <a:endParaRPr lang="fr-FR" sz="9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Optimiser le support multicanal avec l’IA pour fluidifier l’expérience client sur tous les canaux</a:t>
              </a:r>
              <a:endParaRPr lang="fr-FR" sz="800" dirty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9C209DD5-52F8-9129-D5E4-D02870E96F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1093858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Managers, chargés de clientèle, conseillers clients, </a:t>
              </a:r>
              <a:r>
                <a:rPr lang="fr-FR" sz="900" dirty="0" err="1">
                  <a:solidFill>
                    <a:schemeClr val="bg1"/>
                  </a:solidFill>
                  <a:latin typeface="Poppins"/>
                  <a:cs typeface="Poppins"/>
                </a:rPr>
                <a:t>customer</a:t>
              </a: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 </a:t>
              </a:r>
              <a:r>
                <a:rPr lang="fr-FR" sz="900" dirty="0" err="1">
                  <a:solidFill>
                    <a:schemeClr val="bg1"/>
                  </a:solidFill>
                  <a:latin typeface="Poppins"/>
                  <a:cs typeface="Poppins"/>
                </a:rPr>
                <a:t>experience</a:t>
              </a: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 managers</a:t>
              </a: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AE737304-0334-F191-2363-A0DC01F14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840D43D-A3EF-6F15-7B78-B54161F3CD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A3557C9-88D2-0D3A-FFF4-14D53749D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BE0A3E4D-3788-1ADD-87AB-6F11A43E97AA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6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50D616-AC0C-C970-3B0E-2173E86C34A5}"/>
              </a:ext>
            </a:extLst>
          </p:cNvPr>
          <p:cNvGrpSpPr/>
          <p:nvPr/>
        </p:nvGrpSpPr>
        <p:grpSpPr>
          <a:xfrm>
            <a:off x="0" y="2964205"/>
            <a:ext cx="4390931" cy="602192"/>
            <a:chOff x="0" y="2979686"/>
            <a:chExt cx="4390931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484502-CF73-D6B0-AE5D-EDFFBF7EE022}"/>
                </a:ext>
              </a:extLst>
            </p:cNvPr>
            <p:cNvSpPr/>
            <p:nvPr/>
          </p:nvSpPr>
          <p:spPr>
            <a:xfrm>
              <a:off x="1" y="3201552"/>
              <a:ext cx="4390930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de la relation client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66F4DAD-3DA2-3EAB-547A-AEA19B319A4E}"/>
                </a:ext>
              </a:extLst>
            </p:cNvPr>
            <p:cNvSpPr txBox="1"/>
            <p:nvPr/>
          </p:nvSpPr>
          <p:spPr>
            <a:xfrm>
              <a:off x="0" y="2979686"/>
              <a:ext cx="2254313" cy="221866"/>
            </a:xfrm>
            <a:prstGeom prst="rect">
              <a:avLst/>
            </a:prstGeom>
            <a:solidFill>
              <a:srgbClr val="16A695"/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SERVICE ET RELATION CLIENT</a:t>
              </a:r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3821D81-8100-7F73-DB43-8258802AA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170913"/>
              </p:ext>
            </p:extLst>
          </p:nvPr>
        </p:nvGraphicFramePr>
        <p:xfrm>
          <a:off x="154164" y="5278627"/>
          <a:ext cx="3539618" cy="85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Améliorer l’expérience client et automatiser les interactions grâce à l’IA</a:t>
                      </a: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Analyser et piloter la satisfaction client </a:t>
                      </a:r>
                    </a:p>
                  </a:txBody>
                  <a:tcPr marL="32672" marR="82988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654410"/>
                  </a:ext>
                </a:extLst>
              </a:tr>
              <a:tr h="182842"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45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333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C704-E94B-4C68-21AF-7E55FFAB4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abits, personne, Visage humain, femme&#10;&#10;Le contenu généré par l’IA peut être incorrect.">
            <a:extLst>
              <a:ext uri="{FF2B5EF4-FFF2-40B4-BE49-F238E27FC236}">
                <a16:creationId xmlns:a16="http://schemas.microsoft.com/office/drawing/2014/main" id="{2DB2154D-B6A2-E0C6-20EE-862883E66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493"/>
            <a:ext cx="6858000" cy="34370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DDB6FEB-3E66-1916-4BBA-9A5EB9E17CA8}"/>
              </a:ext>
            </a:extLst>
          </p:cNvPr>
          <p:cNvSpPr/>
          <p:nvPr/>
        </p:nvSpPr>
        <p:spPr>
          <a:xfrm>
            <a:off x="0" y="828493"/>
            <a:ext cx="6857998" cy="3437086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4D611B1-E249-2ECD-1978-5D0B77F524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856193"/>
            <a:chOff x="287752" y="3718723"/>
            <a:chExt cx="2380712" cy="3856193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6596E5BA-F13D-6112-7DC7-23B9492B415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937440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Comprendre les bases de l’IA générative et son impact sur la fonction commerciale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Utiliser les outils d’IA pour améliorer la productivité et la relation client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Rédiger des prompts efficaces pour automatiser et optimiser vos tâches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Appliquer les bonnes pratiques en conformité avec la réglementation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Intégrer l’IA dans votre stratégie commerciale</a:t>
              </a: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8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E2B140B5-2E47-65E6-B2C9-128C4F0CD8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1232357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Enseignants et formateurs, responsables pédagogiques, coordinateurs de formation, directeurs d’établissement</a:t>
              </a:r>
              <a:endParaRPr lang="fr-FR" sz="9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aphicFrame>
        <p:nvGraphicFramePr>
          <p:cNvPr id="41" name="Table 2">
            <a:extLst>
              <a:ext uri="{FF2B5EF4-FFF2-40B4-BE49-F238E27FC236}">
                <a16:creationId xmlns:a16="http://schemas.microsoft.com/office/drawing/2014/main" id="{47C0A614-2C99-6425-477C-C8B56D76B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88857"/>
              </p:ext>
            </p:extLst>
          </p:nvPr>
        </p:nvGraphicFramePr>
        <p:xfrm>
          <a:off x="154164" y="5278627"/>
          <a:ext cx="3539618" cy="77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384"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effectLst/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Créer et automatiser du contenu pédagogique avec l’IA</a:t>
                      </a: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effectLst/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effectLst/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  <a:tr h="186722"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dirty="0"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Mesurer, analyser et optimiser l’apprentissage avec l’IA</a:t>
                      </a:r>
                      <a:endParaRPr lang="fr-FR" sz="1000" b="0" dirty="0">
                        <a:solidFill>
                          <a:schemeClr val="tx1"/>
                        </a:solidFill>
                        <a:latin typeface="Poppins" panose="02000000000000000000" pitchFamily="2" charset="0"/>
                        <a:cs typeface="Poppins" panose="02000000000000000000" pitchFamily="2" charset="0"/>
                      </a:endParaRPr>
                    </a:p>
                  </a:txBody>
                  <a:tcPr marL="32672" marR="82988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654410"/>
                  </a:ext>
                </a:extLst>
              </a:tr>
            </a:tbl>
          </a:graphicData>
        </a:graphic>
      </p:graphicFrame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7500C42B-2775-F7A8-AE87-FB3F4CE34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5A987A3-674B-0083-7333-FD26055137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BA4E9FB-1C04-6A02-CBB9-9E59BCF38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941D04D6-53FB-77A8-2971-B4E92518422D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7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C9C4601-20EE-E655-75D5-4FBF65417E25}"/>
              </a:ext>
            </a:extLst>
          </p:cNvPr>
          <p:cNvGrpSpPr/>
          <p:nvPr/>
        </p:nvGrpSpPr>
        <p:grpSpPr>
          <a:xfrm>
            <a:off x="0" y="2964205"/>
            <a:ext cx="3902044" cy="602192"/>
            <a:chOff x="0" y="2979686"/>
            <a:chExt cx="3902044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A80225C-1561-127B-E04E-DD7A6FFF89C9}"/>
                </a:ext>
              </a:extLst>
            </p:cNvPr>
            <p:cNvSpPr/>
            <p:nvPr/>
          </p:nvSpPr>
          <p:spPr>
            <a:xfrm>
              <a:off x="1" y="3201552"/>
              <a:ext cx="3902043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de l’éducation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E70D5C6-9E6F-D784-76BF-402C1F1E671B}"/>
                </a:ext>
              </a:extLst>
            </p:cNvPr>
            <p:cNvSpPr txBox="1"/>
            <p:nvPr/>
          </p:nvSpPr>
          <p:spPr>
            <a:xfrm>
              <a:off x="0" y="2979686"/>
              <a:ext cx="1015253" cy="221866"/>
            </a:xfrm>
            <a:prstGeom prst="rect">
              <a:avLst/>
            </a:prstGeom>
            <a:solidFill>
              <a:srgbClr val="B40825"/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54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2390-7277-8B8E-85A9-40AAC526C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habits, personne, ordinateur portable, ordinateur&#10;&#10;Le contenu généré par l’IA peut être incorrect.">
            <a:extLst>
              <a:ext uri="{FF2B5EF4-FFF2-40B4-BE49-F238E27FC236}">
                <a16:creationId xmlns:a16="http://schemas.microsoft.com/office/drawing/2014/main" id="{5DF17836-8E5F-574C-60F5-F2C4EEC18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523"/>
            <a:ext cx="6858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F2F4FB-77C0-0422-1351-1F333DEBF2FD}"/>
              </a:ext>
            </a:extLst>
          </p:cNvPr>
          <p:cNvSpPr/>
          <p:nvPr/>
        </p:nvSpPr>
        <p:spPr>
          <a:xfrm>
            <a:off x="-1" y="839524"/>
            <a:ext cx="6857998" cy="34290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0F403AB-83E2-DACB-2350-4D5E0CB656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18912" y="4577219"/>
            <a:ext cx="2380712" cy="3579194"/>
            <a:chOff x="287752" y="3718723"/>
            <a:chExt cx="2380712" cy="3579194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A8E51653-300B-169F-7269-2297472894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3718723"/>
              <a:ext cx="2277302" cy="2898967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OBJECTIFS</a:t>
              </a:r>
            </a:p>
            <a:p>
              <a:pPr marL="11527">
                <a:spcBef>
                  <a:spcPts val="91"/>
                </a:spcBef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Comprendre les principes et les usages de l’IA générative dans le journalisme et les médias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Explorer les outils d’IA pour la recherche, la rédaction et la production de contenus éditoriaux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Apprendre à rédiger des prompts efficaces pour générer des textes, angles ou idées pertinentes</a:t>
              </a: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9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Développer un regard critique sur l’utilisation de l’IA : vérification de l’information, fiabilité et éthique journalistique</a:t>
              </a: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800" dirty="0">
                <a:solidFill>
                  <a:schemeClr val="bg1"/>
                </a:solidFill>
                <a:latin typeface="Poppins"/>
                <a:cs typeface="Poppins"/>
              </a:endParaRPr>
            </a:p>
            <a:p>
              <a:pPr marL="167135" indent="-155608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endParaRPr lang="fr-FR" sz="72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4" name="object 27">
              <a:extLst>
                <a:ext uri="{FF2B5EF4-FFF2-40B4-BE49-F238E27FC236}">
                  <a16:creationId xmlns:a16="http://schemas.microsoft.com/office/drawing/2014/main" id="{37D4271E-31BB-354E-D2E9-8418A058E9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87752" y="6342559"/>
              <a:ext cx="2380712" cy="955358"/>
            </a:xfrm>
            <a:prstGeom prst="rect">
              <a:avLst/>
            </a:prstGeom>
          </p:spPr>
          <p:txBody>
            <a:bodyPr vert="horz" wrap="square" lIns="0" tIns="11526" rIns="0" bIns="0" rtlCol="0">
              <a:spAutoFit/>
            </a:bodyPr>
            <a:lstStyle/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1527">
                <a:spcBef>
                  <a:spcPts val="91"/>
                </a:spcBef>
              </a:pPr>
              <a:r>
                <a:rPr lang="fr-FR" sz="1361" b="1" dirty="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rPr>
                <a:t>PUBLIC CIBLE</a:t>
              </a:r>
            </a:p>
            <a:p>
              <a:pPr marL="11527">
                <a:spcBef>
                  <a:spcPts val="91"/>
                </a:spcBef>
              </a:pPr>
              <a:endParaRPr lang="fr-FR" sz="1361" b="1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  <a:p>
              <a:pPr marL="182977" indent="-171450">
                <a:spcBef>
                  <a:spcPts val="91"/>
                </a:spcBef>
                <a:buFont typeface="Arial" panose="020B0604020202020204" pitchFamily="34" charset="0"/>
                <a:buChar char="•"/>
              </a:pPr>
              <a:r>
                <a:rPr lang="fr-FR" sz="900" dirty="0">
                  <a:solidFill>
                    <a:schemeClr val="bg1"/>
                  </a:solidFill>
                  <a:latin typeface="Poppins"/>
                  <a:cs typeface="Poppins"/>
                </a:rPr>
                <a:t>Journalistes, rédacteurs, responsables de rédaction, chefs de service</a:t>
              </a:r>
              <a:endParaRPr lang="fr-FR" sz="9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aphicFrame>
        <p:nvGraphicFramePr>
          <p:cNvPr id="41" name="Table 2">
            <a:extLst>
              <a:ext uri="{FF2B5EF4-FFF2-40B4-BE49-F238E27FC236}">
                <a16:creationId xmlns:a16="http://schemas.microsoft.com/office/drawing/2014/main" id="{346EDDA7-2958-467F-5943-53C056DFE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45103"/>
              </p:ext>
            </p:extLst>
          </p:nvPr>
        </p:nvGraphicFramePr>
        <p:xfrm>
          <a:off x="154164" y="5278627"/>
          <a:ext cx="3539618" cy="775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677">
                  <a:extLst>
                    <a:ext uri="{9D8B030D-6E8A-4147-A177-3AD203B41FA5}">
                      <a16:colId xmlns:a16="http://schemas.microsoft.com/office/drawing/2014/main" val="4146052590"/>
                    </a:ext>
                  </a:extLst>
                </a:gridCol>
                <a:gridCol w="457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93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Comprendre, explorer et expérimenter l’IA dans le journalisme</a:t>
                      </a:r>
                    </a:p>
                  </a:txBody>
                  <a:tcPr marL="32672" marR="82988" marT="41494" marB="4149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23041"/>
                  </a:ext>
                </a:extLst>
              </a:tr>
              <a:tr h="1867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rPr>
                        <a:t>Fiabilité, éthique et production multimédia augmentée</a:t>
                      </a:r>
                    </a:p>
                  </a:txBody>
                  <a:tcPr marL="32672" marR="82988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700"/>
                      </a:pPr>
                      <a:r>
                        <a:rPr lang="fr-FR" sz="1000" b="0" dirty="0">
                          <a:solidFill>
                            <a:schemeClr val="tx1"/>
                          </a:solidFill>
                          <a:latin typeface="Poppins" pitchFamily="2" charset="77"/>
                          <a:cs typeface="Poppins" pitchFamily="2" charset="77"/>
                        </a:rPr>
                        <a:t>1 jour</a:t>
                      </a:r>
                      <a:endParaRPr sz="1000" b="0" dirty="0">
                        <a:solidFill>
                          <a:schemeClr val="tx1"/>
                        </a:solidFill>
                        <a:latin typeface="Poppins" pitchFamily="2" charset="77"/>
                        <a:cs typeface="Poppins" pitchFamily="2" charset="77"/>
                      </a:endParaRPr>
                    </a:p>
                  </a:txBody>
                  <a:tcPr marL="65345" marR="65345" marT="41494" marB="41494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654410"/>
                  </a:ext>
                </a:extLst>
              </a:tr>
            </a:tbl>
          </a:graphicData>
        </a:graphic>
      </p:graphicFrame>
      <p:pic>
        <p:nvPicPr>
          <p:cNvPr id="19" name="Image 18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C350BFFF-0526-890F-5102-4F688D94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8" y="270775"/>
            <a:ext cx="774611" cy="471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9E569D-2B19-0E0F-1BDC-3D41B0DFA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367854"/>
            <a:ext cx="2061556" cy="471669"/>
          </a:xfrm>
          <a:prstGeom prst="rect">
            <a:avLst/>
          </a:prstGeom>
          <a:solidFill>
            <a:srgbClr val="232D59"/>
          </a:solidFill>
        </p:spPr>
        <p:txBody>
          <a:bodyPr wrap="square" lIns="424739" tIns="130689" bIns="107818" rtlCol="0">
            <a:spAutoFit/>
          </a:bodyPr>
          <a:lstStyle/>
          <a:p>
            <a:r>
              <a:rPr lang="fr-FR" sz="1500" b="1" spc="-36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 IA GÉNÉRATIVE </a:t>
            </a:r>
            <a:endParaRPr lang="fr-FR" sz="1500" b="1" spc="-36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Image 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18C18766-10B2-5C63-1216-7F1F23FB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7" y="344658"/>
            <a:ext cx="667075" cy="471669"/>
          </a:xfrm>
          <a:prstGeom prst="rect">
            <a:avLst/>
          </a:prstGeom>
        </p:spPr>
      </p:pic>
      <p:sp>
        <p:nvSpPr>
          <p:cNvPr id="23" name="Espace réservé du numéro de diapositive 16">
            <a:extLst>
              <a:ext uri="{FF2B5EF4-FFF2-40B4-BE49-F238E27FC236}">
                <a16:creationId xmlns:a16="http://schemas.microsoft.com/office/drawing/2014/main" id="{11416F93-057C-5C99-F233-F927EF7502F4}"/>
              </a:ext>
            </a:extLst>
          </p:cNvPr>
          <p:cNvSpPr txBox="1">
            <a:spLocks/>
          </p:cNvSpPr>
          <p:nvPr/>
        </p:nvSpPr>
        <p:spPr>
          <a:xfrm>
            <a:off x="6547008" y="9526878"/>
            <a:ext cx="257562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B67E8-B48A-4769-9F50-36DFD64D1F85}" type="slidenum">
              <a:rPr lang="fr-FR" sz="900" smtClean="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pPr/>
              <a:t>8</a:t>
            </a:fld>
            <a:endParaRPr lang="fr-FR" sz="900" dirty="0">
              <a:solidFill>
                <a:schemeClr val="bg1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0952A56-4716-07C3-8C16-1BCBF7425F14}"/>
              </a:ext>
            </a:extLst>
          </p:cNvPr>
          <p:cNvGrpSpPr/>
          <p:nvPr/>
        </p:nvGrpSpPr>
        <p:grpSpPr>
          <a:xfrm>
            <a:off x="1" y="2964205"/>
            <a:ext cx="3902043" cy="602192"/>
            <a:chOff x="1" y="2979686"/>
            <a:chExt cx="3902043" cy="6021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6B8C72-0AD6-D29D-C527-BEBA000434DF}"/>
                </a:ext>
              </a:extLst>
            </p:cNvPr>
            <p:cNvSpPr/>
            <p:nvPr/>
          </p:nvSpPr>
          <p:spPr>
            <a:xfrm>
              <a:off x="1" y="3201552"/>
              <a:ext cx="3902043" cy="380326"/>
            </a:xfrm>
            <a:prstGeom prst="rect">
              <a:avLst/>
            </a:prstGeom>
            <a:solidFill>
              <a:srgbClr val="232D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200" b="1" dirty="0">
                  <a:latin typeface="Poppins" panose="02000000000000000000" pitchFamily="2" charset="0"/>
                  <a:cs typeface="Poppins" panose="02000000000000000000" pitchFamily="2" charset="0"/>
                </a:rPr>
                <a:t>L’IA générative : Dans le domaine du journalisme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C423DE9-3BC2-7708-07DA-30889CB6AC90}"/>
                </a:ext>
              </a:extLst>
            </p:cNvPr>
            <p:cNvSpPr txBox="1"/>
            <p:nvPr/>
          </p:nvSpPr>
          <p:spPr>
            <a:xfrm>
              <a:off x="1" y="2979686"/>
              <a:ext cx="1192696" cy="221866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bIns="21600" rtlCol="0">
              <a:spAutoFit/>
            </a:bodyPr>
            <a:lstStyle/>
            <a:p>
              <a:r>
                <a:rPr lang="fr-FR" sz="1000" spc="1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JOURNALISME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8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leu, capture d’écran, Bleu électrique, cercle&#10;&#10;Le contenu généré par l’IA peut être incorrect.">
            <a:extLst>
              <a:ext uri="{FF2B5EF4-FFF2-40B4-BE49-F238E27FC236}">
                <a16:creationId xmlns:a16="http://schemas.microsoft.com/office/drawing/2014/main" id="{1CD6702F-095C-A384-CC5B-3BFA01A8AB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0591"/>
          <a:stretch/>
        </p:blipFill>
        <p:spPr>
          <a:xfrm>
            <a:off x="-17585" y="-43422"/>
            <a:ext cx="6875585" cy="9949422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6B3FD4D1-83C5-9552-E4F5-0E7891ECF26E}"/>
              </a:ext>
            </a:extLst>
          </p:cNvPr>
          <p:cNvGrpSpPr/>
          <p:nvPr/>
        </p:nvGrpSpPr>
        <p:grpSpPr>
          <a:xfrm>
            <a:off x="411634" y="4078753"/>
            <a:ext cx="6446366" cy="2873296"/>
            <a:chOff x="419548" y="4895181"/>
            <a:chExt cx="6446366" cy="287329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AD9B32B9-4095-FB88-9013-85FCC0562D8E}"/>
                </a:ext>
              </a:extLst>
            </p:cNvPr>
            <p:cNvSpPr txBox="1"/>
            <p:nvPr/>
          </p:nvSpPr>
          <p:spPr>
            <a:xfrm>
              <a:off x="1174450" y="5015713"/>
              <a:ext cx="569146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 SemiBold" pitchFamily="2" charset="77"/>
                  <a:ea typeface="+mn-ea"/>
                  <a:cs typeface="Poppins SemiBold" pitchFamily="2" charset="77"/>
                </a:rPr>
                <a:t>Contact</a:t>
              </a:r>
              <a:endPara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964084C-2E0A-3099-1FDB-915D80A58EAA}"/>
                </a:ext>
              </a:extLst>
            </p:cNvPr>
            <p:cNvSpPr txBox="1"/>
            <p:nvPr/>
          </p:nvSpPr>
          <p:spPr>
            <a:xfrm>
              <a:off x="1174450" y="5601457"/>
              <a:ext cx="5691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161 Avenue de Verdun,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</a:b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94200 Ivry-Sur-Seine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6FD3007-3CC8-2D95-B1EE-E36927EC9620}"/>
                </a:ext>
              </a:extLst>
            </p:cNvPr>
            <p:cNvSpPr txBox="1"/>
            <p:nvPr/>
          </p:nvSpPr>
          <p:spPr>
            <a:xfrm>
              <a:off x="1174450" y="6316145"/>
              <a:ext cx="56914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Tel : 01 75 43 86 72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5DE49D8-5736-6630-165E-EF080EBD0767}"/>
                </a:ext>
              </a:extLst>
            </p:cNvPr>
            <p:cNvSpPr txBox="1"/>
            <p:nvPr/>
          </p:nvSpPr>
          <p:spPr>
            <a:xfrm>
              <a:off x="1174450" y="6758920"/>
              <a:ext cx="56914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eclairezmoi@ajc-ingenierie.fr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C846F97-B6D5-3ABA-6672-FAE05E30B3E9}"/>
                </a:ext>
              </a:extLst>
            </p:cNvPr>
            <p:cNvSpPr txBox="1"/>
            <p:nvPr/>
          </p:nvSpPr>
          <p:spPr>
            <a:xfrm>
              <a:off x="1174450" y="7183702"/>
              <a:ext cx="5691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www.ajc-ingenierie.fr</a:t>
              </a:r>
              <a:b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</a:b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pic>
          <p:nvPicPr>
            <p:cNvPr id="8" name="Image 7" descr="Une image contenant logo, Graphique, Police, symbole&#10;&#10;Le contenu généré par l’IA peut être incorrect.">
              <a:extLst>
                <a:ext uri="{FF2B5EF4-FFF2-40B4-BE49-F238E27FC236}">
                  <a16:creationId xmlns:a16="http://schemas.microsoft.com/office/drawing/2014/main" id="{469B9C57-334A-DC42-C0ED-CFB5FCBB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48" y="4895181"/>
              <a:ext cx="907008" cy="641319"/>
            </a:xfrm>
            <a:prstGeom prst="rect">
              <a:avLst/>
            </a:prstGeom>
          </p:spPr>
        </p:pic>
      </p:grpSp>
      <p:pic>
        <p:nvPicPr>
          <p:cNvPr id="9" name="Image 8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93AD124C-4DB2-3C3B-8CE9-BB26D51B2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08" y="8490857"/>
            <a:ext cx="1396695" cy="8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351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2277</TotalTime>
  <Words>957</Words>
  <Application>Microsoft Office PowerPoint</Application>
  <PresentationFormat>Format A4 (210 x 297 mm)</PresentationFormat>
  <Paragraphs>152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Poppins</vt:lpstr>
      <vt:lpstr>Poppins Light</vt:lpstr>
      <vt:lpstr>Poppins SemiBold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Vanessa Ohana</dc:creator>
  <cp:lastModifiedBy>Vanessa Ohana</cp:lastModifiedBy>
  <cp:revision>12</cp:revision>
  <dcterms:created xsi:type="dcterms:W3CDTF">2025-06-30T09:51:54Z</dcterms:created>
  <dcterms:modified xsi:type="dcterms:W3CDTF">2025-10-23T10:00:11Z</dcterms:modified>
</cp:coreProperties>
</file>